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78" r:id="rId4"/>
    <p:sldId id="277" r:id="rId5"/>
    <p:sldId id="280" r:id="rId6"/>
    <p:sldId id="286" r:id="rId7"/>
    <p:sldId id="285" r:id="rId8"/>
    <p:sldId id="284" r:id="rId9"/>
    <p:sldId id="287" r:id="rId10"/>
    <p:sldId id="288" r:id="rId11"/>
    <p:sldId id="289" r:id="rId12"/>
    <p:sldId id="290" r:id="rId13"/>
    <p:sldId id="292" r:id="rId14"/>
    <p:sldId id="276" r:id="rId15"/>
    <p:sldId id="291" r:id="rId16"/>
    <p:sldId id="279" r:id="rId17"/>
    <p:sldId id="28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5C3D"/>
    <a:srgbClr val="B76346"/>
    <a:srgbClr val="B1B3B3"/>
    <a:srgbClr val="5A6166"/>
    <a:srgbClr val="C8102E"/>
    <a:srgbClr val="AFAFAF"/>
    <a:srgbClr val="4472C4"/>
    <a:srgbClr val="000000"/>
    <a:srgbClr val="FFFFFF"/>
    <a:srgbClr val="354C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55" autoAdjust="0"/>
    <p:restoredTop sz="75033" autoAdjust="0"/>
  </p:normalViewPr>
  <p:slideViewPr>
    <p:cSldViewPr snapToGrid="0">
      <p:cViewPr varScale="1">
        <p:scale>
          <a:sx n="86" d="100"/>
          <a:sy n="86" d="100"/>
        </p:scale>
        <p:origin x="115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7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B1383-173B-481A-8F2E-19B53124C226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7C4DF0-92D2-4986-8BF1-2630975BA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8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233A22A2-2D82-42FA-9EAA-C24B3FEAFD76}"/>
              </a:ext>
            </a:extLst>
          </p:cNvPr>
          <p:cNvSpPr/>
          <p:nvPr userDrawn="1"/>
        </p:nvSpPr>
        <p:spPr>
          <a:xfrm>
            <a:off x="-1" y="4441371"/>
            <a:ext cx="3697793" cy="2416629"/>
          </a:xfrm>
          <a:prstGeom prst="rtTriangle">
            <a:avLst/>
          </a:prstGeom>
          <a:solidFill>
            <a:srgbClr val="C15C3D"/>
          </a:solidFill>
          <a:ln>
            <a:solidFill>
              <a:srgbClr val="C15C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788076-915B-4B5E-93B8-DCB25BD87C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2700" y="3397964"/>
            <a:ext cx="9144000" cy="1138554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C15C3D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C17EAE-CE3D-484D-BA81-D10A5172D2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52700" y="4664763"/>
            <a:ext cx="9144000" cy="984276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C15C3D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46576-3C28-4FDD-93F6-661AFF267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Ehly, MS6306, Tuesday 630p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5E404-2AFE-4B8D-860B-54331CBAE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37513-3B07-4138-81A9-700380A69EE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B8104051-A635-44BC-B16E-BB6E973FB817}"/>
              </a:ext>
            </a:extLst>
          </p:cNvPr>
          <p:cNvSpPr/>
          <p:nvPr userDrawn="1"/>
        </p:nvSpPr>
        <p:spPr>
          <a:xfrm rot="5400000">
            <a:off x="-649977" y="649977"/>
            <a:ext cx="6858000" cy="5558045"/>
          </a:xfrm>
          <a:prstGeom prst="rtTriangle">
            <a:avLst/>
          </a:prstGeom>
          <a:blipFill dpi="0" rotWithShape="0">
            <a:blip r:embed="rId2"/>
            <a:srcRect/>
            <a:stretch>
              <a:fillRect l="-1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121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B336D-92A5-4798-81BD-BA2E7DE96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000"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F7452-3743-441A-892B-C2ADBA602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462B4-6BCE-4424-9107-A4002B2A2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F05F4-1AFE-42F5-A9FD-C0F716C012E1}" type="datetime1">
              <a:rPr lang="en-US" smtClean="0"/>
              <a:t>12/5/2020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22092-E7A2-4BF8-B314-36018B3F4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Ehly, MS6306, Tuesday 630p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46AD1-B5A4-4D3D-9989-436CF31F6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37513-3B07-4138-81A9-700380A69EE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7A4235-4639-4469-8AA1-70277AFDE833}"/>
              </a:ext>
            </a:extLst>
          </p:cNvPr>
          <p:cNvSpPr/>
          <p:nvPr userDrawn="1"/>
        </p:nvSpPr>
        <p:spPr>
          <a:xfrm>
            <a:off x="0" y="860025"/>
            <a:ext cx="12192001" cy="18288"/>
          </a:xfrm>
          <a:prstGeom prst="rect">
            <a:avLst/>
          </a:prstGeom>
          <a:solidFill>
            <a:schemeClr val="bg1"/>
          </a:solidFill>
          <a:ln>
            <a:solidFill>
              <a:srgbClr val="B1B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5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E3FB4-9B61-46E7-8BD3-3883A8B5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D634E-93EA-4CA0-851D-4CE274167C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6EDB94-E243-486A-ABC7-E13D2D95E1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7BFCB1-F446-4B60-9F21-69FFBAD54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852B3-F2A2-4BF1-A010-B8326054C630}" type="datetime1">
              <a:rPr lang="en-US" smtClean="0"/>
              <a:t>12/5/2020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67F5B3-F42F-4916-B54B-F314E609F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Ehly, MS6306, Tuesday 630p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CE3D2-CBCD-4B89-BD06-671FC0722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37513-3B07-4138-81A9-700380A69EE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401C83-0C5A-41E1-B11E-C0DB876ABE86}"/>
              </a:ext>
            </a:extLst>
          </p:cNvPr>
          <p:cNvSpPr/>
          <p:nvPr userDrawn="1"/>
        </p:nvSpPr>
        <p:spPr>
          <a:xfrm>
            <a:off x="0" y="860025"/>
            <a:ext cx="12192001" cy="18288"/>
          </a:xfrm>
          <a:prstGeom prst="rect">
            <a:avLst/>
          </a:prstGeom>
          <a:solidFill>
            <a:srgbClr val="35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45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89ABB-F71B-4809-88D5-6B788803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B0829D-1739-454D-A277-8E0471E05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6E59-59C1-49C0-8B10-DA97ACF580CD}" type="datetime1">
              <a:rPr lang="en-US" smtClean="0"/>
              <a:t>12/5/2020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D5A9E-CF17-4134-99DA-5DBEB3F0F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Ehly, MS6306, Tuesday 630p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49DCF0-125C-4B97-8741-7C2AA71F6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37513-3B07-4138-81A9-700380A69E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20EF71-5CB0-4161-B672-650BEA129140}"/>
              </a:ext>
            </a:extLst>
          </p:cNvPr>
          <p:cNvSpPr/>
          <p:nvPr userDrawn="1"/>
        </p:nvSpPr>
        <p:spPr>
          <a:xfrm>
            <a:off x="0" y="860025"/>
            <a:ext cx="12192001" cy="18288"/>
          </a:xfrm>
          <a:prstGeom prst="rect">
            <a:avLst/>
          </a:prstGeom>
          <a:solidFill>
            <a:srgbClr val="35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317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4E0BF5-7C99-4201-ABA7-B90904CE5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C208A-F960-44AE-BC57-D6989465A25D}" type="datetime1">
              <a:rPr lang="en-US" smtClean="0"/>
              <a:t>12/5/2020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B465F1-380E-4491-A126-5B2511F9E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Ehly, MS6306, Tuesday 630p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B7894-0A71-4EF8-8B76-962E3A71E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37513-3B07-4138-81A9-700380A69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27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A62E1B-5E18-4F4E-A066-DDF8DBF9D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9B8C08-1F4B-4AE7-B287-964CD48D9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58349"/>
            <a:ext cx="10515600" cy="4918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6A238-D1CB-4414-9FA4-43A3B25719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2BFC8D-4265-4348-9C35-2ADEC8AB22BF}" type="datetime1">
              <a:rPr lang="en-US" smtClean="0"/>
              <a:t>12/5/2020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4E359-2A89-470F-98C1-7B24A31857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B1B3B3"/>
                </a:solidFill>
              </a:defRPr>
            </a:lvl1pPr>
          </a:lstStyle>
          <a:p>
            <a:r>
              <a:rPr lang="en-US"/>
              <a:t>Justin Ehly, MS6306, Tuesday 630p</a:t>
            </a:r>
            <a:endParaRPr lang="en-US" dirty="0">
              <a:solidFill>
                <a:srgbClr val="B1B3B3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EB0DC-702E-4E9E-B863-41232D6937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37513-3B07-4138-81A9-700380A69EE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D129EF-C3E9-4653-B9A1-176114A939EF}"/>
              </a:ext>
            </a:extLst>
          </p:cNvPr>
          <p:cNvSpPr/>
          <p:nvPr userDrawn="1"/>
        </p:nvSpPr>
        <p:spPr>
          <a:xfrm>
            <a:off x="-1" y="0"/>
            <a:ext cx="12192001" cy="304800"/>
          </a:xfrm>
          <a:prstGeom prst="rect">
            <a:avLst/>
          </a:prstGeom>
          <a:solidFill>
            <a:srgbClr val="C15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8" name="Graphic 7" descr="Gears with solid fill">
            <a:extLst>
              <a:ext uri="{FF2B5EF4-FFF2-40B4-BE49-F238E27FC236}">
                <a16:creationId xmlns:a16="http://schemas.microsoft.com/office/drawing/2014/main" id="{F92AB6D9-8A12-42E6-BFCE-ECE7A469944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77600" y="58991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27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6" r:id="rId4"/>
    <p:sldLayoutId id="2147483667" r:id="rId5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kern="1200">
          <a:solidFill>
            <a:srgbClr val="C15C3D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b="0" kern="1200">
          <a:solidFill>
            <a:srgbClr val="C15C3D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kern="1200">
          <a:solidFill>
            <a:srgbClr val="C15C3D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kern="1200">
          <a:solidFill>
            <a:srgbClr val="C15C3D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kern="1200">
          <a:solidFill>
            <a:srgbClr val="C15C3D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kern="1200">
          <a:solidFill>
            <a:srgbClr val="C15C3D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1E872-169A-4290-90A0-76A31348B9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Case Study in Talent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1B918B-9C15-44FA-9166-80EF8AAAEE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Justin Ehly</a:t>
            </a:r>
          </a:p>
        </p:txBody>
      </p:sp>
    </p:spTree>
    <p:extLst>
      <p:ext uri="{BB962C8B-B14F-4D97-AF65-F5344CB8AC3E}">
        <p14:creationId xmlns:p14="http://schemas.microsoft.com/office/powerpoint/2010/main" val="932850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F5D77-01B9-47F7-BFF2-7DA981D78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Role Trends by Average Scores/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0EF8B-7468-4B05-AA70-74E795CF5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dirty="0"/>
              <a:t>Age (18-60 years)</a:t>
            </a:r>
          </a:p>
          <a:p>
            <a:pPr lvl="1"/>
            <a:r>
              <a:rPr lang="en-US" dirty="0"/>
              <a:t>47.5 – average oldest  - Managers </a:t>
            </a:r>
          </a:p>
          <a:p>
            <a:pPr lvl="1"/>
            <a:r>
              <a:rPr lang="en-US" dirty="0"/>
              <a:t>30.5 – average youngest age – Sales Reps</a:t>
            </a:r>
          </a:p>
          <a:p>
            <a:r>
              <a:rPr lang="en-US" dirty="0"/>
              <a:t>Distance From Home (1-29 miles)</a:t>
            </a:r>
          </a:p>
          <a:p>
            <a:pPr lvl="1"/>
            <a:r>
              <a:rPr lang="en-US" dirty="0"/>
              <a:t>9.8 miles – farthest average - Healthcare Reps </a:t>
            </a:r>
          </a:p>
          <a:p>
            <a:pPr lvl="1"/>
            <a:r>
              <a:rPr lang="en-US" dirty="0"/>
              <a:t>7.9 miles – shortest average - Sales Reps</a:t>
            </a:r>
          </a:p>
          <a:p>
            <a:r>
              <a:rPr lang="en-US" dirty="0"/>
              <a:t>Environment Satisfaction (1-4)</a:t>
            </a:r>
          </a:p>
          <a:p>
            <a:pPr lvl="1"/>
            <a:r>
              <a:rPr lang="en-US" dirty="0"/>
              <a:t>3.0 – Manufacturing Directors</a:t>
            </a:r>
          </a:p>
          <a:p>
            <a:pPr lvl="1"/>
            <a:r>
              <a:rPr lang="en-US" dirty="0"/>
              <a:t>2.5 – Research Directors</a:t>
            </a:r>
          </a:p>
          <a:p>
            <a:r>
              <a:rPr lang="en-US" dirty="0"/>
              <a:t>Job Involvement (1-4)</a:t>
            </a:r>
          </a:p>
          <a:p>
            <a:pPr lvl="1"/>
            <a:r>
              <a:rPr lang="en-US" dirty="0"/>
              <a:t>2.9 – Research Directors</a:t>
            </a:r>
          </a:p>
          <a:p>
            <a:pPr lvl="1"/>
            <a:r>
              <a:rPr lang="en-US" dirty="0"/>
              <a:t>2.6 – Sales Reps</a:t>
            </a:r>
          </a:p>
          <a:p>
            <a:r>
              <a:rPr lang="en-US" dirty="0"/>
              <a:t>Job Satisfaction (1-4)</a:t>
            </a:r>
          </a:p>
          <a:p>
            <a:pPr lvl="1"/>
            <a:r>
              <a:rPr lang="en-US" dirty="0"/>
              <a:t>2.8 – Healthcare Reps</a:t>
            </a:r>
          </a:p>
          <a:p>
            <a:pPr lvl="1"/>
            <a:r>
              <a:rPr lang="en-US" dirty="0"/>
              <a:t>2.5 – Research Directors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Percent Salary Hike</a:t>
            </a:r>
          </a:p>
          <a:p>
            <a:pPr lvl="2"/>
            <a:r>
              <a:rPr lang="en-US" dirty="0"/>
              <a:t>15.7% - Manufacturing Directors</a:t>
            </a:r>
          </a:p>
          <a:p>
            <a:pPr lvl="2"/>
            <a:r>
              <a:rPr lang="en-US" dirty="0"/>
              <a:t>14.9% - Research Directors</a:t>
            </a:r>
          </a:p>
          <a:p>
            <a:pPr lvl="2"/>
            <a:r>
              <a:rPr lang="en-US" dirty="0"/>
              <a:t>15.2% - Company Average</a:t>
            </a:r>
          </a:p>
          <a:p>
            <a:pPr lvl="1"/>
            <a:r>
              <a:rPr lang="en-US" dirty="0"/>
              <a:t>Training Times Last Year (1-7)</a:t>
            </a:r>
          </a:p>
          <a:p>
            <a:pPr lvl="2"/>
            <a:r>
              <a:rPr lang="en-US" dirty="0"/>
              <a:t>4.2 – Lab Technicians</a:t>
            </a:r>
          </a:p>
          <a:p>
            <a:pPr lvl="2"/>
            <a:r>
              <a:rPr lang="en-US" dirty="0"/>
              <a:t>3.6 – Research Scientists</a:t>
            </a:r>
          </a:p>
          <a:p>
            <a:pPr lvl="1"/>
            <a:r>
              <a:rPr lang="en-US" dirty="0"/>
              <a:t>Work Life Balance (1-4)</a:t>
            </a:r>
          </a:p>
          <a:p>
            <a:pPr lvl="2"/>
            <a:r>
              <a:rPr lang="en-US" dirty="0"/>
              <a:t>3.0 - HR has best</a:t>
            </a:r>
          </a:p>
          <a:p>
            <a:pPr lvl="2"/>
            <a:r>
              <a:rPr lang="en-US" dirty="0"/>
              <a:t>2.7 - Healthcare Reps</a:t>
            </a:r>
          </a:p>
          <a:p>
            <a:pPr lvl="1"/>
            <a:r>
              <a:rPr lang="en-US" dirty="0"/>
              <a:t>Sales Reps have the most low Averages by Category</a:t>
            </a:r>
          </a:p>
          <a:p>
            <a:pPr lvl="1"/>
            <a:r>
              <a:rPr lang="en-US" dirty="0"/>
              <a:t>Managers have the most top averages by Category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8C812-7C45-4BCF-B4CF-8FC8D17C1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Ehly, MS6306, Tuesday 630p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268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99048-F239-4EF4-930D-FA9EBF87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Salary Estimator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2C019-260F-454E-B153-8C7F0A378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258349"/>
            <a:ext cx="6220522" cy="49186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Used Linear Model (lm)</a:t>
            </a:r>
          </a:p>
          <a:p>
            <a:r>
              <a:rPr lang="en-US" dirty="0"/>
              <a:t>Model: </a:t>
            </a:r>
          </a:p>
          <a:p>
            <a:pPr lvl="1"/>
            <a:r>
              <a:rPr lang="en-US" dirty="0"/>
              <a:t>Monthly Income = $14,309.72 + $44.65*</a:t>
            </a:r>
            <a:r>
              <a:rPr lang="en-US" dirty="0" err="1"/>
              <a:t>TotalWorkingYears</a:t>
            </a:r>
            <a:r>
              <a:rPr lang="en-US" dirty="0"/>
              <a:t> + $410.63*Educ1_2 + $411.39*Educ3_4 - 11033.3*JobLev1 - $9,321*JobLev2 - $6,089.98JobLev3 - $2,713.31*JobLev4 - $80.72*</a:t>
            </a:r>
            <a:r>
              <a:rPr lang="en-US" dirty="0" err="1"/>
              <a:t>JobRolSalExec</a:t>
            </a:r>
            <a:r>
              <a:rPr lang="en-US" dirty="0"/>
              <a:t> - $1,329.5*</a:t>
            </a:r>
            <a:r>
              <a:rPr lang="en-US" dirty="0" err="1"/>
              <a:t>JobRolSalRep</a:t>
            </a:r>
            <a:r>
              <a:rPr lang="en-US" dirty="0"/>
              <a:t> + $3,454.33*</a:t>
            </a:r>
            <a:r>
              <a:rPr lang="en-US" dirty="0" err="1"/>
              <a:t>JobRolResDir</a:t>
            </a:r>
            <a:r>
              <a:rPr lang="en-US" dirty="0"/>
              <a:t> - $1,091.87*</a:t>
            </a:r>
            <a:r>
              <a:rPr lang="en-US" dirty="0" err="1"/>
              <a:t>JobRolResSci</a:t>
            </a:r>
            <a:r>
              <a:rPr lang="en-US" dirty="0"/>
              <a:t> -$1,153.44*</a:t>
            </a:r>
            <a:r>
              <a:rPr lang="en-US" dirty="0" err="1"/>
              <a:t>JobRolHR</a:t>
            </a:r>
            <a:r>
              <a:rPr lang="en-US" dirty="0"/>
              <a:t> + $3,264.08*</a:t>
            </a:r>
            <a:r>
              <a:rPr lang="en-US" dirty="0" err="1"/>
              <a:t>JobRolMgr</a:t>
            </a:r>
            <a:r>
              <a:rPr lang="en-US" dirty="0"/>
              <a:t> - $1,297.85JobRolLabTech</a:t>
            </a:r>
          </a:p>
          <a:p>
            <a:r>
              <a:rPr lang="en-US" dirty="0"/>
              <a:t>After 100 Iterations in Cross Validation</a:t>
            </a:r>
          </a:p>
          <a:p>
            <a:r>
              <a:rPr lang="en-US" dirty="0"/>
              <a:t>RMSE</a:t>
            </a:r>
          </a:p>
          <a:p>
            <a:pPr lvl="1"/>
            <a:r>
              <a:rPr lang="en-US" dirty="0"/>
              <a:t>min: 952.95</a:t>
            </a:r>
          </a:p>
          <a:p>
            <a:pPr lvl="1"/>
            <a:r>
              <a:rPr lang="en-US" dirty="0"/>
              <a:t>mean: 992.88</a:t>
            </a:r>
          </a:p>
          <a:p>
            <a:pPr lvl="1"/>
            <a:r>
              <a:rPr lang="en-US" dirty="0"/>
              <a:t>max: 1055.74</a:t>
            </a:r>
          </a:p>
          <a:p>
            <a:r>
              <a:rPr lang="en-US" dirty="0"/>
              <a:t>R-Squared </a:t>
            </a:r>
          </a:p>
          <a:p>
            <a:pPr lvl="1"/>
            <a:r>
              <a:rPr lang="en-US" dirty="0"/>
              <a:t>min: 0.946</a:t>
            </a:r>
          </a:p>
          <a:p>
            <a:pPr lvl="1"/>
            <a:r>
              <a:rPr lang="en-US" dirty="0"/>
              <a:t>mean: 0.953</a:t>
            </a:r>
          </a:p>
          <a:p>
            <a:pPr lvl="1"/>
            <a:r>
              <a:rPr lang="en-US" dirty="0"/>
              <a:t>max: 0.959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2DFC3F-97C7-4B0F-B358-3BECCFCD5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Ehly, MS6306, Tuesday 630p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DCFA44-F598-4144-9E65-ABA330654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2475" y="1209513"/>
            <a:ext cx="4428571" cy="5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84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F61C3-A449-4759-ADBF-092B69BF0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8FAA2-D112-4A10-BF36-C4805849A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8348"/>
            <a:ext cx="10515600" cy="509800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Monthly Income = $14,309.72 + $44.65*</a:t>
            </a:r>
            <a:r>
              <a:rPr lang="en-US" dirty="0" err="1"/>
              <a:t>TotalWorkingYears</a:t>
            </a:r>
            <a:r>
              <a:rPr lang="en-US" dirty="0"/>
              <a:t> + $410.63*Educ1_2 + $411.39*Educ3_4 - 11033.3*JobLev1 - $9,321*JobLev2 - $6,089.98JobLev3 - $2,713.31*JobLev4 - $80.72*</a:t>
            </a:r>
            <a:r>
              <a:rPr lang="en-US" dirty="0" err="1"/>
              <a:t>JobRolSalExec</a:t>
            </a:r>
            <a:r>
              <a:rPr lang="en-US" dirty="0"/>
              <a:t> - $1,329.5*</a:t>
            </a:r>
            <a:r>
              <a:rPr lang="en-US" dirty="0" err="1"/>
              <a:t>JobRolSalRep</a:t>
            </a:r>
            <a:r>
              <a:rPr lang="en-US" dirty="0"/>
              <a:t> + $3,454.33*</a:t>
            </a:r>
            <a:r>
              <a:rPr lang="en-US" dirty="0" err="1"/>
              <a:t>JobRolResDir</a:t>
            </a:r>
            <a:r>
              <a:rPr lang="en-US" dirty="0"/>
              <a:t> - $1,091.87*</a:t>
            </a:r>
            <a:r>
              <a:rPr lang="en-US" dirty="0" err="1"/>
              <a:t>JobRolResSci</a:t>
            </a:r>
            <a:r>
              <a:rPr lang="en-US" dirty="0"/>
              <a:t> -$1,153.44*</a:t>
            </a:r>
            <a:r>
              <a:rPr lang="en-US" dirty="0" err="1"/>
              <a:t>JobRolHR</a:t>
            </a:r>
            <a:r>
              <a:rPr lang="en-US" dirty="0"/>
              <a:t> + $3,264.08*</a:t>
            </a:r>
            <a:r>
              <a:rPr lang="en-US" dirty="0" err="1"/>
              <a:t>JobRolMgr</a:t>
            </a:r>
            <a:r>
              <a:rPr lang="en-US" dirty="0"/>
              <a:t> - $1,297.85JobRolLabTech</a:t>
            </a:r>
          </a:p>
          <a:p>
            <a:r>
              <a:rPr lang="en-US" dirty="0"/>
              <a:t>Reference Categorical Variables – this means with all the other variables we will discuss below are set to 0, we use the intercept by itself plus Working Years * 44.65</a:t>
            </a:r>
          </a:p>
          <a:p>
            <a:pPr lvl="1"/>
            <a:r>
              <a:rPr lang="en-US" dirty="0"/>
              <a:t>Education Level 5</a:t>
            </a:r>
          </a:p>
          <a:p>
            <a:pPr lvl="1"/>
            <a:r>
              <a:rPr lang="en-US" dirty="0"/>
              <a:t>Job Level 5</a:t>
            </a:r>
          </a:p>
          <a:p>
            <a:pPr lvl="1"/>
            <a:r>
              <a:rPr lang="en-US" dirty="0"/>
              <a:t>Job Role of Healthcare Rep and Manufacturing Director</a:t>
            </a:r>
          </a:p>
          <a:p>
            <a:r>
              <a:rPr lang="en-US" dirty="0"/>
              <a:t>Before we start adding anything to the model in terms of inputs, we start with $14,309.72 (intercept) monthly income</a:t>
            </a:r>
          </a:p>
          <a:p>
            <a:r>
              <a:rPr lang="en-US" dirty="0"/>
              <a:t>For all other variables held constant, for every company an employee has worked at we multiply that number by $44.65 and add that to the monthly income.</a:t>
            </a:r>
          </a:p>
          <a:p>
            <a:r>
              <a:rPr lang="en-US" dirty="0"/>
              <a:t>Categorical Variables</a:t>
            </a:r>
          </a:p>
          <a:p>
            <a:pPr lvl="1"/>
            <a:r>
              <a:rPr lang="en-US" dirty="0"/>
              <a:t>If an employee has an Education Level 1 or 2, we add $410.63 to the monthly income</a:t>
            </a:r>
          </a:p>
          <a:p>
            <a:pPr lvl="1"/>
            <a:r>
              <a:rPr lang="en-US" dirty="0"/>
              <a:t>If an employee has an Education Level of 3 or 4, we add $411.39 to the monthly income</a:t>
            </a:r>
          </a:p>
          <a:p>
            <a:pPr lvl="1"/>
            <a:r>
              <a:rPr lang="en-US" dirty="0"/>
              <a:t>If an employee has Job Level 1, we subtract $11,033.30 from the monthly income</a:t>
            </a:r>
          </a:p>
          <a:p>
            <a:pPr lvl="1"/>
            <a:r>
              <a:rPr lang="en-US" dirty="0"/>
              <a:t>If an employee has Job Level 2, we subtract $9,321 from the monthly income</a:t>
            </a:r>
          </a:p>
          <a:p>
            <a:pPr lvl="1"/>
            <a:r>
              <a:rPr lang="en-US" dirty="0"/>
              <a:t>If an employee has Job Level 3, we subtract $6,089.98 from the monthly income</a:t>
            </a:r>
          </a:p>
          <a:p>
            <a:pPr lvl="1"/>
            <a:r>
              <a:rPr lang="en-US" dirty="0"/>
              <a:t>If an employee has Job Level 4, we subtract $2,713.31 from the monthly income</a:t>
            </a:r>
          </a:p>
          <a:p>
            <a:pPr lvl="1"/>
            <a:r>
              <a:rPr lang="en-US" dirty="0"/>
              <a:t>If an employee is a Sales Exec, we subtract $80,72 from the monthly income</a:t>
            </a:r>
          </a:p>
          <a:p>
            <a:pPr lvl="1"/>
            <a:r>
              <a:rPr lang="en-US" dirty="0"/>
              <a:t>If an employee is a Sales Rep, we subtract $1,329.50 from the monthly income</a:t>
            </a:r>
          </a:p>
          <a:p>
            <a:pPr lvl="1"/>
            <a:r>
              <a:rPr lang="en-US" dirty="0"/>
              <a:t>If an employee is a Research Director, we add $3,454.33 to the monthly income</a:t>
            </a:r>
          </a:p>
          <a:p>
            <a:pPr lvl="1"/>
            <a:r>
              <a:rPr lang="en-US" dirty="0"/>
              <a:t>If an employee is a Research Scientist,  we subtract $1,091.87 from the monthly income</a:t>
            </a:r>
          </a:p>
          <a:p>
            <a:pPr lvl="1"/>
            <a:r>
              <a:rPr lang="en-US" dirty="0"/>
              <a:t>If an employee is in Human Resources, we subtract $1,153.44 from the monthly income</a:t>
            </a:r>
          </a:p>
          <a:p>
            <a:pPr lvl="1"/>
            <a:r>
              <a:rPr lang="en-US" dirty="0"/>
              <a:t>If an employee is a Manager, we add $3,264.08 to the monthly income</a:t>
            </a:r>
          </a:p>
          <a:p>
            <a:pPr lvl="1"/>
            <a:r>
              <a:rPr lang="en-US" dirty="0"/>
              <a:t>If an employee is a Laboratory Technician, we subtract $1,297.85 from the monthly income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656CAD-5C60-4337-95CF-34E089625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Ehly, MS6306, Tuesday 630p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849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78B3B-C8B5-4EBB-9B80-D73663573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Income – fun with math!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08407-6E4D-4A14-8347-E2F7E9E61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Model: </a:t>
            </a:r>
          </a:p>
          <a:p>
            <a:pPr marL="0" indent="0">
              <a:buNone/>
            </a:pPr>
            <a:r>
              <a:rPr lang="en-US" dirty="0"/>
              <a:t>Monthly Income = $14,309.72 + $44.65*</a:t>
            </a:r>
            <a:r>
              <a:rPr lang="en-US" dirty="0" err="1"/>
              <a:t>TotalWorkingYears</a:t>
            </a:r>
            <a:r>
              <a:rPr lang="en-US" dirty="0"/>
              <a:t> + $410.63*Educ1_2 + $411.39*Educ3_4 - 11033.3*JobLev1 - $9,321*JobLev2 - $6,089.98JobLev3 - $2,713.31*JobLev4 - $80.72*</a:t>
            </a:r>
            <a:r>
              <a:rPr lang="en-US" dirty="0" err="1"/>
              <a:t>JobRolSalExec</a:t>
            </a:r>
            <a:r>
              <a:rPr lang="en-US" dirty="0"/>
              <a:t> - $1,329.5*</a:t>
            </a:r>
            <a:r>
              <a:rPr lang="en-US" dirty="0" err="1"/>
              <a:t>JobRolSalRep</a:t>
            </a:r>
            <a:r>
              <a:rPr lang="en-US" dirty="0"/>
              <a:t> + $3,454.33*</a:t>
            </a:r>
            <a:r>
              <a:rPr lang="en-US" dirty="0" err="1"/>
              <a:t>JobRolResDir</a:t>
            </a:r>
            <a:r>
              <a:rPr lang="en-US" dirty="0"/>
              <a:t> - $1,091.87*</a:t>
            </a:r>
            <a:r>
              <a:rPr lang="en-US" dirty="0" err="1"/>
              <a:t>JobRolResSci</a:t>
            </a:r>
            <a:r>
              <a:rPr lang="en-US" dirty="0"/>
              <a:t> -$1,153.44*</a:t>
            </a:r>
            <a:r>
              <a:rPr lang="en-US" dirty="0" err="1"/>
              <a:t>JobRolHR</a:t>
            </a:r>
            <a:r>
              <a:rPr lang="en-US" dirty="0"/>
              <a:t> + $3,264.08*</a:t>
            </a:r>
            <a:r>
              <a:rPr lang="en-US" dirty="0" err="1"/>
              <a:t>JobRolMgr</a:t>
            </a:r>
            <a:r>
              <a:rPr lang="en-US" dirty="0"/>
              <a:t> - $1,297.85JobRolLabTech</a:t>
            </a:r>
          </a:p>
          <a:p>
            <a:r>
              <a:rPr lang="en-US" dirty="0"/>
              <a:t>Job Role: Account Executive</a:t>
            </a:r>
          </a:p>
          <a:p>
            <a:r>
              <a:rPr lang="en-US" dirty="0"/>
              <a:t>Education Level: 2</a:t>
            </a:r>
          </a:p>
          <a:p>
            <a:r>
              <a:rPr lang="en-US" dirty="0"/>
              <a:t>Job Level: 2</a:t>
            </a:r>
          </a:p>
          <a:p>
            <a:r>
              <a:rPr lang="en-US" dirty="0"/>
              <a:t>Years Work Experience: 2</a:t>
            </a:r>
          </a:p>
          <a:p>
            <a:r>
              <a:rPr lang="en-US" dirty="0"/>
              <a:t>Est Monthly Income = $14,309.72 + $44.65*2yrs + $410.63*1 (education level) - $9,321.00*1 (JobLevel2) - $80.72*1 (Sales Exec)</a:t>
            </a:r>
          </a:p>
          <a:p>
            <a:r>
              <a:rPr lang="en-US" dirty="0"/>
              <a:t>Est Monthly Income = $14,309.72 + $89.30 - $410.63 - $9,321.00 - $80.72</a:t>
            </a:r>
          </a:p>
          <a:p>
            <a:r>
              <a:rPr lang="en-US" dirty="0"/>
              <a:t>Est Monthly Income = $14,309.72 - $9,723.05</a:t>
            </a:r>
          </a:p>
          <a:p>
            <a:r>
              <a:rPr lang="en-US" dirty="0"/>
              <a:t>Est Monthly Income = $4,586.67 gross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92C4AF-ABBB-4265-AF86-EFA6AC863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Ehly, MS6306, Tuesday 630p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205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4C38-B98F-40E5-BB84-F8272C6CD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A03D7-D2DE-4E3A-98C5-16A023689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8349"/>
            <a:ext cx="6298580" cy="4918614"/>
          </a:xfrm>
        </p:spPr>
        <p:txBody>
          <a:bodyPr>
            <a:normAutofit/>
          </a:bodyPr>
          <a:lstStyle/>
          <a:p>
            <a:r>
              <a:rPr lang="en-US" dirty="0"/>
              <a:t>Overtime, Monthly Income and Stock Options are very important when predicting employee Attrition</a:t>
            </a:r>
          </a:p>
          <a:p>
            <a:r>
              <a:rPr lang="en-US" dirty="0"/>
              <a:t>71% of your employees don’t earn overtime, but we don’t have any idea of bonuses or other perks</a:t>
            </a:r>
          </a:p>
          <a:p>
            <a:r>
              <a:rPr lang="en-US" dirty="0"/>
              <a:t>People making OT earn on average $255.98 less per month than people who do not earn OT</a:t>
            </a:r>
          </a:p>
          <a:p>
            <a:r>
              <a:rPr lang="en-US" dirty="0"/>
              <a:t>Monthly Income is the most statistically significant continuous variable we have in determining Attrition</a:t>
            </a:r>
          </a:p>
          <a:p>
            <a:r>
              <a:rPr lang="en-US" dirty="0"/>
              <a:t>43.6% of employees do not have stock options and that is a top 3 contributing factor to Attrition</a:t>
            </a:r>
          </a:p>
          <a:p>
            <a:r>
              <a:rPr lang="en-US" dirty="0"/>
              <a:t>Sales Reps seem to have the lowest average scores in term of categorical variables, but they are also the youngest on average with the least amount of experience</a:t>
            </a:r>
          </a:p>
          <a:p>
            <a:r>
              <a:rPr lang="en-US" dirty="0"/>
              <a:t>Manager seem to have the most high scores and are the oldest on average with the most experience</a:t>
            </a:r>
          </a:p>
          <a:p>
            <a:r>
              <a:rPr lang="en-US" dirty="0"/>
              <a:t>Total Working Years, Education, Job Level and Job Role show the most statistical significance for estimating monthly income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63D2BB-88C7-490E-82C6-E142A5D38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Ehly, MS6306, Tuesday 630p</a:t>
            </a:r>
            <a:endParaRPr lang="en-US" dirty="0"/>
          </a:p>
        </p:txBody>
      </p:sp>
      <p:pic>
        <p:nvPicPr>
          <p:cNvPr id="6" name="Picture 5" descr="Business people meeting in office">
            <a:extLst>
              <a:ext uri="{FF2B5EF4-FFF2-40B4-BE49-F238E27FC236}">
                <a16:creationId xmlns:a16="http://schemas.microsoft.com/office/drawing/2014/main" id="{119C6817-35A7-47A9-83EB-E3CA4336B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608" y="1672683"/>
            <a:ext cx="4500616" cy="29996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72798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55100C-639A-4B28-9B0D-550F6321F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Ehly, MS6306, Tuesday 630p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6E20A1-E39F-4D3A-89CE-DEA16D2CF764}"/>
              </a:ext>
            </a:extLst>
          </p:cNvPr>
          <p:cNvSpPr txBox="1"/>
          <p:nvPr/>
        </p:nvSpPr>
        <p:spPr>
          <a:xfrm>
            <a:off x="3592552" y="3075057"/>
            <a:ext cx="5006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C15C3D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256227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8C6B0-7C55-44C5-B278-FF624FDF2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CEA05-3420-4367-98F9-269A311FB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8349"/>
            <a:ext cx="6530001" cy="4918614"/>
          </a:xfrm>
        </p:spPr>
        <p:txBody>
          <a:bodyPr/>
          <a:lstStyle/>
          <a:p>
            <a:r>
              <a:rPr lang="en-US" dirty="0"/>
              <a:t>Double Checking the Boruta classifier Using GLM</a:t>
            </a:r>
          </a:p>
          <a:p>
            <a:r>
              <a:rPr lang="en-US" dirty="0"/>
              <a:t>Lots of High P-values, but very low VIFs</a:t>
            </a:r>
          </a:p>
          <a:p>
            <a:r>
              <a:rPr lang="en-US" dirty="0"/>
              <a:t>After trying to tune it better, found that the algorithm is pretty good at its job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F6E3E-9728-437B-9162-66872AF13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Ehly, MS6306, Tuesday 630p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46C961-3CA5-4B8B-9C96-660EB867E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1481" y="1055072"/>
            <a:ext cx="3615669" cy="55996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DD5AC4-AE33-4C6B-B38E-7BFA8DDA2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652" y="3569924"/>
            <a:ext cx="3159821" cy="26070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1DD564-66A5-47E8-B5BE-16FCF00B7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928" y="3755447"/>
            <a:ext cx="4409524" cy="17619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38CA1E-80B1-4C04-B0D0-3C7259676CEA}"/>
              </a:ext>
            </a:extLst>
          </p:cNvPr>
          <p:cNvSpPr txBox="1"/>
          <p:nvPr/>
        </p:nvSpPr>
        <p:spPr>
          <a:xfrm>
            <a:off x="1761480" y="3158863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Independent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2A8DE8-F7D4-40D8-874A-52C3A957829F}"/>
              </a:ext>
            </a:extLst>
          </p:cNvPr>
          <p:cNvSpPr txBox="1"/>
          <p:nvPr/>
        </p:nvSpPr>
        <p:spPr>
          <a:xfrm>
            <a:off x="6714480" y="2864315"/>
            <a:ext cx="10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3768024-F2BD-4B95-8389-CCCDB06E468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724180" y="3048981"/>
            <a:ext cx="429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0A97506-B8A3-42A5-8B26-15E5396435A1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7219330" y="3233647"/>
            <a:ext cx="0" cy="390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121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59F42-5A60-4A36-B805-3CF29DD8A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ChiSquared</a:t>
            </a:r>
            <a:r>
              <a:rPr lang="en-US" dirty="0"/>
              <a:t> Tests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784A04-9649-48C9-96DE-D4C3C0809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Ehly, MS6306, Tuesday 630p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DF7EE-D09C-443C-99F2-77AE6B17F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762" y="2168092"/>
            <a:ext cx="7295238" cy="23619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28EC3F-14E7-4D2E-BC1A-FA2CC8538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33" y="2020472"/>
            <a:ext cx="4114286" cy="26571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8745B9-5F39-4DBA-9801-331D5575E114}"/>
              </a:ext>
            </a:extLst>
          </p:cNvPr>
          <p:cNvSpPr txBox="1"/>
          <p:nvPr/>
        </p:nvSpPr>
        <p:spPr>
          <a:xfrm>
            <a:off x="1433807" y="1554319"/>
            <a:ext cx="2477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Independent vs Attrition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CEE1CF-B702-427D-ABE2-D81872AC6063}"/>
              </a:ext>
            </a:extLst>
          </p:cNvPr>
          <p:cNvSpPr txBox="1"/>
          <p:nvPr/>
        </p:nvSpPr>
        <p:spPr>
          <a:xfrm>
            <a:off x="7305612" y="1695140"/>
            <a:ext cx="2279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 Test vs Attrition</a:t>
            </a:r>
          </a:p>
        </p:txBody>
      </p:sp>
    </p:spTree>
    <p:extLst>
      <p:ext uri="{BB962C8B-B14F-4D97-AF65-F5344CB8AC3E}">
        <p14:creationId xmlns:p14="http://schemas.microsoft.com/office/powerpoint/2010/main" val="3501817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DEAB3-786D-469B-8E58-614852D4E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95346-9296-4DD8-9B89-2CAE323C2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8349"/>
            <a:ext cx="4114800" cy="4918614"/>
          </a:xfrm>
        </p:spPr>
        <p:txBody>
          <a:bodyPr anchor="ctr" anchorCtr="0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Attrition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Job Role Trends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Monthly Salary Estimation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7780C6-0FB0-4075-9DE4-657D4DAD7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Ehly, MS6306, Tuesday 630p</a:t>
            </a:r>
            <a:endParaRPr lang="en-US" dirty="0"/>
          </a:p>
        </p:txBody>
      </p:sp>
      <p:pic>
        <p:nvPicPr>
          <p:cNvPr id="6" name="Picture 5" descr="Friends playing foosball">
            <a:extLst>
              <a:ext uri="{FF2B5EF4-FFF2-40B4-BE49-F238E27FC236}">
                <a16:creationId xmlns:a16="http://schemas.microsoft.com/office/drawing/2014/main" id="{56408217-2DE8-4D69-9F23-1DDC7F75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528" y="1419631"/>
            <a:ext cx="6029579" cy="40187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03091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C3175E0-5569-44B5-8727-AD81DE79D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511" y="4173364"/>
            <a:ext cx="3891112" cy="21877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397B0F-40FD-4EE3-B89E-A4AA585AF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F8858-6768-466E-A4C0-55EBD7694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8349"/>
            <a:ext cx="7948961" cy="4918614"/>
          </a:xfrm>
        </p:spPr>
        <p:txBody>
          <a:bodyPr/>
          <a:lstStyle/>
          <a:p>
            <a:r>
              <a:rPr lang="en-US" dirty="0"/>
              <a:t>Boruta Algorithm </a:t>
            </a:r>
          </a:p>
          <a:p>
            <a:pPr lvl="1"/>
            <a:r>
              <a:rPr lang="en-US" dirty="0"/>
              <a:t>Wrapper Built Around Random Forest Classification Algorithm</a:t>
            </a:r>
          </a:p>
          <a:p>
            <a:pPr lvl="1"/>
            <a:r>
              <a:rPr lang="en-US" dirty="0"/>
              <a:t>Top-down Search for Relevant </a:t>
            </a:r>
            <a:r>
              <a:rPr lang="en-US" dirty="0" err="1"/>
              <a:t>Veatures</a:t>
            </a:r>
            <a:endParaRPr lang="en-US" dirty="0"/>
          </a:p>
          <a:p>
            <a:pPr lvl="1"/>
            <a:r>
              <a:rPr lang="en-US" dirty="0"/>
              <a:t>Compares Original Attributes’ Importance to Importance Achievable at Random</a:t>
            </a:r>
          </a:p>
          <a:p>
            <a:pPr lvl="1"/>
            <a:r>
              <a:rPr lang="en-US" dirty="0"/>
              <a:t>Estimates Using Permuted Copies</a:t>
            </a:r>
          </a:p>
          <a:p>
            <a:pPr lvl="1"/>
            <a:r>
              <a:rPr lang="en-US" dirty="0"/>
              <a:t>Progressively Eliminates Irrelevant Variables</a:t>
            </a:r>
          </a:p>
          <a:p>
            <a:pPr lvl="1"/>
            <a:r>
              <a:rPr lang="en-US" dirty="0"/>
              <a:t>~ 18 Variables determined to be Significant or Possibly Significant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A5640E-72C3-43E7-9EE0-517B20898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Ehly, MS6306, Tuesday 630p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51EAD9-CC45-4D8A-8C48-FE62C01EE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776" y="1459278"/>
            <a:ext cx="3373244" cy="1770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6878CF-E712-4700-9606-F642A54E5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270" y="3734195"/>
            <a:ext cx="3152630" cy="20165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A52460-DB38-4870-974B-398C947ED8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147" y="4667100"/>
            <a:ext cx="3373244" cy="1871812"/>
          </a:xfrm>
          <a:prstGeom prst="rect">
            <a:avLst/>
          </a:prstGeom>
        </p:spPr>
      </p:pic>
      <p:pic>
        <p:nvPicPr>
          <p:cNvPr id="10" name="Graphic 9" descr="Money with solid fill">
            <a:extLst>
              <a:ext uri="{FF2B5EF4-FFF2-40B4-BE49-F238E27FC236}">
                <a16:creationId xmlns:a16="http://schemas.microsoft.com/office/drawing/2014/main" id="{637A9542-0514-4F4B-92AC-20CF08B684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12680" y="5578475"/>
            <a:ext cx="914400" cy="914400"/>
          </a:xfrm>
          <a:prstGeom prst="rect">
            <a:avLst/>
          </a:prstGeom>
        </p:spPr>
      </p:pic>
      <p:pic>
        <p:nvPicPr>
          <p:cNvPr id="12" name="Graphic 11" descr="Dollar with solid fill">
            <a:extLst>
              <a:ext uri="{FF2B5EF4-FFF2-40B4-BE49-F238E27FC236}">
                <a16:creationId xmlns:a16="http://schemas.microsoft.com/office/drawing/2014/main" id="{A89B3834-A8F1-4095-B821-439B829CCB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11432" y="3143650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570627-4E9C-4145-9833-C5D87975EA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18717" y="3573235"/>
            <a:ext cx="3281595" cy="218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668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03512-ACF0-471C-B614-AEE885FA4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Attrition Variable Importance (Using Boruta)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34F4EA-A4C6-481D-A62B-534B34859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Ehly, MS6306, Tuesday 630p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78D632-5B56-4C2A-B71F-983750693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612" y="1191536"/>
            <a:ext cx="9652776" cy="48205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DE9F51-F2CA-47C8-8C29-AD6C5EB83B71}"/>
              </a:ext>
            </a:extLst>
          </p:cNvPr>
          <p:cNvSpPr/>
          <p:nvPr/>
        </p:nvSpPr>
        <p:spPr>
          <a:xfrm>
            <a:off x="5709425" y="2152185"/>
            <a:ext cx="4627755" cy="24198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204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1A087-D7AA-4781-9D43-EED41871C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C5F10-FC24-412D-AD5F-DA3F22481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221" y="2384364"/>
            <a:ext cx="4427034" cy="2434909"/>
          </a:xfrm>
        </p:spPr>
        <p:txBody>
          <a:bodyPr anchor="ctr" anchorCtr="0">
            <a:noAutofit/>
          </a:bodyPr>
          <a:lstStyle/>
          <a:p>
            <a:r>
              <a:rPr lang="en-US" dirty="0"/>
              <a:t>29% Employees Earn Overtime</a:t>
            </a:r>
          </a:p>
          <a:p>
            <a:r>
              <a:rPr lang="en-US" dirty="0"/>
              <a:t>71% Employees Don’t Earn Overtime</a:t>
            </a:r>
          </a:p>
          <a:p>
            <a:r>
              <a:rPr lang="en-US" dirty="0"/>
              <a:t>*No Data on Bonuses</a:t>
            </a:r>
          </a:p>
          <a:p>
            <a:r>
              <a:rPr lang="en-US" dirty="0"/>
              <a:t>Very low p-value vs Attrition, appears to be statistically significant</a:t>
            </a:r>
          </a:p>
          <a:p>
            <a:r>
              <a:rPr lang="en-US" dirty="0"/>
              <a:t>Average Monthly Income</a:t>
            </a:r>
          </a:p>
          <a:p>
            <a:pPr lvl="1"/>
            <a:r>
              <a:rPr lang="en-US" dirty="0"/>
              <a:t>No OT: $6,464.41</a:t>
            </a:r>
          </a:p>
          <a:p>
            <a:pPr lvl="1"/>
            <a:r>
              <a:rPr lang="en-US" dirty="0"/>
              <a:t>Yes OT: $6,208.43 </a:t>
            </a:r>
          </a:p>
          <a:p>
            <a:pPr lvl="1"/>
            <a:r>
              <a:rPr lang="en-US" dirty="0"/>
              <a:t>-$255.98 difference for OT Earners</a:t>
            </a:r>
          </a:p>
          <a:p>
            <a:r>
              <a:rPr lang="en-US" dirty="0"/>
              <a:t>*T-tests and Chi-Sq Tests in Appendix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E2BC9D-839E-4C2A-85A7-7498639C9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Ehly, MS6306, Tuesday 630p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B12D04-35DD-47E8-8B09-4CADE2572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620" y="1163757"/>
            <a:ext cx="6372803" cy="318255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551D2BB-1D36-4BED-A60F-D980409D7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324802"/>
              </p:ext>
            </p:extLst>
          </p:nvPr>
        </p:nvGraphicFramePr>
        <p:xfrm>
          <a:off x="5995639" y="4346315"/>
          <a:ext cx="4724400" cy="1914525"/>
        </p:xfrm>
        <a:graphic>
          <a:graphicData uri="http://schemas.openxmlformats.org/drawingml/2006/table">
            <a:tbl>
              <a:tblPr/>
              <a:tblGrid>
                <a:gridCol w="1132714">
                  <a:extLst>
                    <a:ext uri="{9D8B030D-6E8A-4147-A177-3AD203B41FA5}">
                      <a16:colId xmlns:a16="http://schemas.microsoft.com/office/drawing/2014/main" val="3717049772"/>
                    </a:ext>
                  </a:extLst>
                </a:gridCol>
                <a:gridCol w="1484902">
                  <a:extLst>
                    <a:ext uri="{9D8B030D-6E8A-4147-A177-3AD203B41FA5}">
                      <a16:colId xmlns:a16="http://schemas.microsoft.com/office/drawing/2014/main" val="1240241967"/>
                    </a:ext>
                  </a:extLst>
                </a:gridCol>
                <a:gridCol w="1459519">
                  <a:extLst>
                    <a:ext uri="{9D8B030D-6E8A-4147-A177-3AD203B41FA5}">
                      <a16:colId xmlns:a16="http://schemas.microsoft.com/office/drawing/2014/main" val="431075596"/>
                    </a:ext>
                  </a:extLst>
                </a:gridCol>
                <a:gridCol w="647265">
                  <a:extLst>
                    <a:ext uri="{9D8B030D-6E8A-4147-A177-3AD203B41FA5}">
                      <a16:colId xmlns:a16="http://schemas.microsoft.com/office/drawing/2014/main" val="3752484820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JobRole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OT:Yes Monthly Income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OT:No Monthly Income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87902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Sales Rep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$2,369.00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$2,798.80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$429.80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15830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Res. Scientist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$3,342.86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$3,208.59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-$134.27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80552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 Tech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$3,487.30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$3,148.86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-$338.44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44690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$3,581.33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$3,199.86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-$381.48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28824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Sales Exec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$6,831.90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$6,916.84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$84.94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73318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Healthcare Rep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$7,613.41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$7,362.80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-$250.61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3270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Manufact Director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$7,876.61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$7,371.75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-$504.86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88831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Res. Director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$15,632.31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$15,803.66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$171.34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78920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$16,617.20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$17,338.61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$721.41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56384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8252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2449C-5B81-406F-AEE6-19DCC8F82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Income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D01780-CE24-4F93-864B-DCAE4B3CA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Ehly, MS6306, Tuesday 630p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972086-9C97-4EB8-A890-A045C4E7C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60" y="1645920"/>
            <a:ext cx="7895238" cy="394285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A4B2468-F657-42CD-A869-B348BF64E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645920"/>
            <a:ext cx="2743200" cy="3942857"/>
          </a:xfrm>
        </p:spPr>
        <p:txBody>
          <a:bodyPr anchor="ctr" anchorCtr="0">
            <a:noAutofit/>
          </a:bodyPr>
          <a:lstStyle/>
          <a:p>
            <a:r>
              <a:rPr lang="en-US" dirty="0"/>
              <a:t>Mean incomes populated in chart and marked with green diamond</a:t>
            </a:r>
          </a:p>
          <a:p>
            <a:endParaRPr lang="en-US" dirty="0"/>
          </a:p>
          <a:p>
            <a:r>
              <a:rPr lang="en-US" dirty="0"/>
              <a:t>p-value = 2.41e-07 shows statistical significance</a:t>
            </a:r>
          </a:p>
          <a:p>
            <a:r>
              <a:rPr lang="en-US" dirty="0"/>
              <a:t>Lowest independent p-value for all numerical variables</a:t>
            </a:r>
          </a:p>
          <a:p>
            <a:r>
              <a:rPr lang="en-US" dirty="0"/>
              <a:t>*T-tests and Chi-Sq Tests in Appendix</a:t>
            </a:r>
          </a:p>
        </p:txBody>
      </p:sp>
    </p:spTree>
    <p:extLst>
      <p:ext uri="{BB962C8B-B14F-4D97-AF65-F5344CB8AC3E}">
        <p14:creationId xmlns:p14="http://schemas.microsoft.com/office/powerpoint/2010/main" val="3457015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D1FBE-C32E-4796-818F-63E077AD7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Stock Option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14AC4-1DD2-4458-AD78-A251D11A3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554480"/>
            <a:ext cx="2743200" cy="3942857"/>
          </a:xfrm>
        </p:spPr>
        <p:txBody>
          <a:bodyPr anchor="ctr" anchorCtr="0">
            <a:noAutofit/>
          </a:bodyPr>
          <a:lstStyle/>
          <a:p>
            <a:r>
              <a:rPr lang="en-US" dirty="0"/>
              <a:t>43.6% Employees Do Not have Stock Options</a:t>
            </a:r>
          </a:p>
          <a:p>
            <a:r>
              <a:rPr lang="en-US" dirty="0"/>
              <a:t>40.8% = Level 1</a:t>
            </a:r>
          </a:p>
          <a:p>
            <a:r>
              <a:rPr lang="en-US" dirty="0"/>
              <a:t>9.3% = Level 2</a:t>
            </a:r>
          </a:p>
          <a:p>
            <a:r>
              <a:rPr lang="en-US" dirty="0"/>
              <a:t>6.3% = Level 3</a:t>
            </a:r>
          </a:p>
          <a:p>
            <a:r>
              <a:rPr lang="en-US" dirty="0"/>
              <a:t>p-value = 3.724e-12 </a:t>
            </a:r>
          </a:p>
          <a:p>
            <a:r>
              <a:rPr lang="en-US" dirty="0"/>
              <a:t>2nd Lowest p-value of all categorical variables</a:t>
            </a:r>
          </a:p>
          <a:p>
            <a:r>
              <a:rPr lang="en-US" dirty="0"/>
              <a:t>*T-tests and Chi-Sq Tests in Appendix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6DFACD-34FF-4B22-9E5C-A66FB5B68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Ehly, MS6306, Tuesday 630p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C10006-6F0A-4FA4-92ED-31E5BEF98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60" y="1554480"/>
            <a:ext cx="7895238" cy="3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36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1C9AB-91E8-4D2A-B2BC-4F7BE728B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Top 3 Factors Affecting Attrition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41F76-9061-40F8-84D6-8C1AF8A8F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Ehly, MS6306, Tuesday 630p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CA4637-2980-4282-B2BC-A03F6AA54BD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258888"/>
            <a:ext cx="10515600" cy="1363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OverTime</a:t>
            </a:r>
            <a:r>
              <a:rPr lang="en-US" dirty="0"/>
              <a:t> p-value = 2.33e-15 (lowest independent p-value for all categorical variables)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MonthlyIncome</a:t>
            </a:r>
            <a:r>
              <a:rPr lang="en-US" dirty="0"/>
              <a:t> p-value = 2.41e-07 (lowest independent p-value for all numerical variables)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StockOptionLevel</a:t>
            </a:r>
            <a:r>
              <a:rPr lang="en-US" dirty="0"/>
              <a:t> p-value = 3.724e-12 (2</a:t>
            </a:r>
            <a:r>
              <a:rPr lang="en-US" baseline="30000" dirty="0"/>
              <a:t>nd</a:t>
            </a:r>
            <a:r>
              <a:rPr lang="en-US" dirty="0"/>
              <a:t> lowest independent p-value for all categorical variables)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CCDEF4-3B9E-42DE-894D-11C9C26B3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292" y="3350186"/>
            <a:ext cx="3373244" cy="17709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4D95D7-A4A1-4ADF-B6A7-FEF2B4D3E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952" y="3429000"/>
            <a:ext cx="3373244" cy="1871812"/>
          </a:xfrm>
          <a:prstGeom prst="rect">
            <a:avLst/>
          </a:prstGeom>
        </p:spPr>
      </p:pic>
      <p:pic>
        <p:nvPicPr>
          <p:cNvPr id="10" name="Graphic 9" descr="Money with solid fill">
            <a:extLst>
              <a:ext uri="{FF2B5EF4-FFF2-40B4-BE49-F238E27FC236}">
                <a16:creationId xmlns:a16="http://schemas.microsoft.com/office/drawing/2014/main" id="{3A6CA7A1-94A9-471E-9ABE-5573E5CF05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08044" y="4386412"/>
            <a:ext cx="914400" cy="914400"/>
          </a:xfrm>
          <a:prstGeom prst="rect">
            <a:avLst/>
          </a:prstGeom>
        </p:spPr>
      </p:pic>
      <p:pic>
        <p:nvPicPr>
          <p:cNvPr id="11" name="Graphic 10" descr="Dollar with solid fill">
            <a:extLst>
              <a:ext uri="{FF2B5EF4-FFF2-40B4-BE49-F238E27FC236}">
                <a16:creationId xmlns:a16="http://schemas.microsoft.com/office/drawing/2014/main" id="{00FB2B40-3E78-46AF-BF70-88C05F63FD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08044" y="31177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150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67A32-3D2F-451F-9102-4F284369A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Attrition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7F6429-DE02-4A73-A5E5-E15C28862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Ehly, MS6306, Tuesday 630p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EA1831-962F-4662-A532-E6E27C48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214" y="1770636"/>
            <a:ext cx="3152381" cy="3838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3A412D-D92F-4009-87E8-B2892E15DCE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023017"/>
            <a:ext cx="5942857" cy="5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70775"/>
      </p:ext>
    </p:extLst>
  </p:cSld>
  <p:clrMapOvr>
    <a:masterClrMapping/>
  </p:clrMapOvr>
</p:sld>
</file>

<file path=ppt/theme/theme1.xml><?xml version="1.0" encoding="utf-8"?>
<a:theme xmlns:a="http://schemas.openxmlformats.org/drawingml/2006/main" name="DS637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S6306.potx" id="{F22A471F-81E3-4714-A951-6BEB003A7285}" vid="{C1BD5EE3-421E-442B-9E0D-1CFD71CB92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DS6306</Template>
  <TotalTime>2662</TotalTime>
  <Words>1445</Words>
  <Application>Microsoft Office PowerPoint</Application>
  <PresentationFormat>Widescreen</PresentationFormat>
  <Paragraphs>194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DS6371</vt:lpstr>
      <vt:lpstr>A Case Study in Talent Management</vt:lpstr>
      <vt:lpstr>Analysis Overview</vt:lpstr>
      <vt:lpstr>Methodology</vt:lpstr>
      <vt:lpstr>Attrition Variable Importance (Using Boruta)</vt:lpstr>
      <vt:lpstr>Overtime</vt:lpstr>
      <vt:lpstr>Monthly Income</vt:lpstr>
      <vt:lpstr>Stock Option Levels</vt:lpstr>
      <vt:lpstr>The Top 3 Factors Affecting Attrition</vt:lpstr>
      <vt:lpstr>Attrition Model</vt:lpstr>
      <vt:lpstr>Job Role Trends by Average Scores/ Values</vt:lpstr>
      <vt:lpstr>Monthly Salary Estimator</vt:lpstr>
      <vt:lpstr>Model Interpretation</vt:lpstr>
      <vt:lpstr>Monthly Income – fun with math!</vt:lpstr>
      <vt:lpstr>Key Takeaways</vt:lpstr>
      <vt:lpstr>PowerPoint Presentation</vt:lpstr>
      <vt:lpstr>Attrition</vt:lpstr>
      <vt:lpstr>ChiSquared Tests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Budweiser Case Study</dc:title>
  <dc:creator>Ehly, Justin;bgoodwin@mail.smu.edu</dc:creator>
  <cp:keywords>Budweiser, Case, Study, 6306, DS6306, SMU</cp:keywords>
  <cp:lastModifiedBy>Ehly, Justin</cp:lastModifiedBy>
  <cp:revision>137</cp:revision>
  <dcterms:created xsi:type="dcterms:W3CDTF">2020-10-10T20:40:25Z</dcterms:created>
  <dcterms:modified xsi:type="dcterms:W3CDTF">2020-12-05T20:17:35Z</dcterms:modified>
  <cp:category>Case Study</cp:category>
</cp:coreProperties>
</file>